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9" r:id="rId4"/>
    <p:sldId id="280" r:id="rId5"/>
    <p:sldId id="281" r:id="rId6"/>
    <p:sldId id="320" r:id="rId7"/>
    <p:sldId id="318" r:id="rId8"/>
    <p:sldId id="319" r:id="rId9"/>
    <p:sldId id="322" r:id="rId10"/>
    <p:sldId id="333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1" r:id="rId19"/>
    <p:sldId id="332" r:id="rId20"/>
    <p:sldId id="278" r:id="rId21"/>
    <p:sldId id="283" r:id="rId22"/>
    <p:sldId id="285" r:id="rId23"/>
    <p:sldId id="286" r:id="rId24"/>
    <p:sldId id="287" r:id="rId25"/>
    <p:sldId id="293" r:id="rId26"/>
    <p:sldId id="294" r:id="rId27"/>
    <p:sldId id="313" r:id="rId28"/>
    <p:sldId id="314" r:id="rId29"/>
    <p:sldId id="315" r:id="rId30"/>
    <p:sldId id="330" r:id="rId31"/>
    <p:sldId id="31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1" d="100"/>
          <a:sy n="51" d="100"/>
        </p:scale>
        <p:origin x="-21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28/11/18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w="9525" cap="flat" cmpd="thinThick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0739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+Background image">
  <p:cSld name="Title Only+Background image"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Medium"/>
              <a:buNone/>
              <a:defRPr sz="3200" b="0" i="0" u="none" strike="noStrike" cap="none">
                <a:solidFill>
                  <a:srgbClr val="FF5000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4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43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hyperlink" Target="http://creativecommons.org/licenses/by-nc-sa/4.0/" TargetMode="Externa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5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so2/reference-methodology" TargetMode="Externa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lconway.com/law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Organisation</a:t>
            </a:r>
            <a:r>
              <a:rPr lang="en-US" dirty="0" smtClean="0"/>
              <a:t>, Governance and Methodology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smtClean="0">
                <a:ea typeface="ヒラギノ角ゴ ProN W3" charset="0"/>
                <a:cs typeface="ヒラギノ角ゴ ProN W3" charset="0"/>
              </a:rPr>
              <a:t>December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2018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3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94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68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771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73;p91"/>
          <p:cNvPicPr preferRelativeResize="0"/>
          <p:nvPr/>
        </p:nvPicPr>
        <p:blipFill rotWithShape="1">
          <a:blip r:embed="rId2">
            <a:alphaModFix/>
          </a:blip>
          <a:srcRect l="54158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Google Shape;475;p91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" name="Google Shape;476;p91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" name="Google Shape;477;p91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7" name="Google Shape;478;p91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" name="Google Shape;479;p91"/>
          <p:cNvCxnSpPr/>
          <p:nvPr/>
        </p:nvCxnSpPr>
        <p:spPr>
          <a:xfrm rot="10800000" flipH="1">
            <a:off x="6280032" y="3812580"/>
            <a:ext cx="229200" cy="1253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480;p91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Google Shape;481;p91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Step 1		Step 1		Step 1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Step 2		Step 2		Step 2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…		…		…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Step n		Step p		Step q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" name="Google Shape;482;p91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sng" strike="noStrike" cap="none" dirty="0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SGMM</a:t>
            </a:r>
            <a:endParaRPr sz="1000" b="0" i="0" u="sng" strike="noStrike" cap="none" dirty="0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" name="Google Shape;483;p91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Planning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Assessment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" name="Google Shape;484;p91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Capabilities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Heat Map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4" name="Google Shape;485;p91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Transition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Plan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5" name="Google Shape;486;p91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434343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Assets</a:t>
            </a:r>
            <a:endParaRPr sz="1000" b="0" i="0" u="none" strike="noStrike" cap="none">
              <a:solidFill>
                <a:srgbClr val="434343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" name="Google Shape;487;p91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Techniques, Checklist, Guidance, Examples</a:t>
            </a:r>
            <a:endParaRPr sz="900" b="0" i="0" u="none" strike="noStrike" cap="none">
              <a:solidFill>
                <a:srgbClr val="000000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" name="Google Shape;488;p91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Governance Process</a:t>
            </a:r>
            <a:endParaRPr sz="900" b="0" i="0" u="none" strike="noStrike" cap="none">
              <a:solidFill>
                <a:srgbClr val="000000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Models</a:t>
            </a:r>
            <a:endParaRPr sz="900" b="0" i="0" u="none" strike="noStrike" cap="none">
              <a:solidFill>
                <a:srgbClr val="000000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48" name="Google Shape;474;p91"/>
          <p:cNvSpPr txBox="1">
            <a:spLocks noGrp="1"/>
          </p:cNvSpPr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  Complex processes interrupt 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625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8;p95"/>
          <p:cNvSpPr txBox="1">
            <a:spLocks/>
          </p:cNvSpPr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SzPts val="1800"/>
              <a:buFont typeface="Arial"/>
              <a:buNone/>
            </a:pPr>
            <a:r>
              <a:rPr lang="en" sz="1800" b="1" smtClean="0">
                <a:latin typeface="Quicksand Regular"/>
                <a:cs typeface="Quicksand Regular"/>
              </a:rPr>
              <a:t>The best architectures, requirements, and designs emerge from self-organizing teams.</a:t>
            </a:r>
            <a:endParaRPr lang="en" b="1" dirty="0">
              <a:latin typeface="Quicksand Regular"/>
              <a:cs typeface="Quicksand Regular"/>
            </a:endParaRPr>
          </a:p>
        </p:txBody>
      </p:sp>
      <p:sp>
        <p:nvSpPr>
          <p:cNvPr id="4" name="Google Shape;540;p95"/>
          <p:cNvSpPr txBox="1">
            <a:spLocks/>
          </p:cNvSpPr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800" smtClean="0">
                <a:latin typeface="Quicksand Regular"/>
                <a:cs typeface="Quicksand Regular"/>
              </a:rPr>
              <a:t>Agile processes promote sustainable development. The sponsors, developers, and users should be able to maintain a constant pace indefinitely.</a:t>
            </a:r>
            <a:endParaRPr lang="en">
              <a:latin typeface="Quicksand Regular"/>
              <a:cs typeface="Quicksand Regular"/>
            </a:endParaRPr>
          </a:p>
        </p:txBody>
      </p:sp>
      <p:sp>
        <p:nvSpPr>
          <p:cNvPr id="5" name="Google Shape;541;p95"/>
          <p:cNvSpPr txBox="1">
            <a:spLocks/>
          </p:cNvSpPr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ontserra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buSzPts val="1800"/>
              <a:buFont typeface="Arial"/>
              <a:buNone/>
            </a:pPr>
            <a:r>
              <a:rPr lang="en" sz="1800" smtClean="0">
                <a:latin typeface="Quicksand Regular"/>
                <a:cs typeface="Quicksand Regular"/>
              </a:rPr>
              <a:t>Deliver working software frequently with a preference to the shorter timescale.</a:t>
            </a:r>
            <a:endParaRPr lang="en">
              <a:latin typeface="Quicksand Regular"/>
              <a:cs typeface="Quicksand Regular"/>
            </a:endParaRPr>
          </a:p>
        </p:txBody>
      </p:sp>
      <p:sp>
        <p:nvSpPr>
          <p:cNvPr id="6" name="Google Shape;539;p9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spcFirstLastPara="1" wrap="square" lIns="548625" tIns="91425" rIns="91425" bIns="1828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>
                <a:solidFill>
                  <a:srgbClr val="FFFFFF"/>
                </a:solidFill>
              </a:rPr>
              <a:t>The Agile Manifesto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43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8"/>
          <p:cNvSpPr txBox="1">
            <a:spLocks noGrp="1"/>
          </p:cNvSpPr>
          <p:nvPr>
            <p:ph type="body" idx="1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800" dirty="0">
                <a:solidFill>
                  <a:srgbClr val="333333"/>
                </a:solidFill>
              </a:rPr>
              <a:t>A team which</a:t>
            </a:r>
            <a:r>
              <a:rPr lang="en" sz="2800" dirty="0" smtClean="0">
                <a:solidFill>
                  <a:srgbClr val="333333"/>
                </a:solidFill>
              </a:rPr>
              <a:t>:</a:t>
            </a:r>
            <a:endParaRPr lang="en-US" sz="2800" dirty="0" smtClean="0">
              <a:solidFill>
                <a:srgbClr val="333333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Manages its own work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Pulls work 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Doesn’t require “command and control”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Communicates effectively with each other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Is not afraid to ask questions</a:t>
            </a:r>
          </a:p>
          <a:p>
            <a:pPr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2400" dirty="0">
                <a:solidFill>
                  <a:srgbClr val="333333"/>
                </a:solidFill>
              </a:rPr>
              <a:t>Continuously evolves skills and capabilities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150" dirty="0">
              <a:solidFill>
                <a:srgbClr val="333333"/>
              </a:solidFill>
            </a:endParaRPr>
          </a:p>
        </p:txBody>
      </p:sp>
      <p:sp>
        <p:nvSpPr>
          <p:cNvPr id="567" name="Google Shape;567;p98"/>
          <p:cNvSpPr txBox="1">
            <a:spLocks noGrp="1"/>
          </p:cNvSpPr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a “self-organizing” team?</a:t>
            </a:r>
            <a:endParaRPr/>
          </a:p>
        </p:txBody>
      </p:sp>
      <p:sp>
        <p:nvSpPr>
          <p:cNvPr id="568" name="Google Shape;568;p9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sng" strike="noStrike" cap="non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lang="en" sz="1100" b="0" i="0" u="none" strike="noStrike" cap="non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474076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Organizing Teams</a:t>
            </a:r>
            <a:endParaRPr lang="en-US" dirty="0"/>
          </a:p>
        </p:txBody>
      </p:sp>
      <p:pic>
        <p:nvPicPr>
          <p:cNvPr id="4" name="Google Shape;574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40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81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51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95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714" y="4259982"/>
            <a:ext cx="2542323" cy="196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21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 Methodology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https://github.com/wso2/reference-</a:t>
            </a:r>
            <a:r>
              <a:rPr lang="en-US" sz="1800" dirty="0" smtClean="0">
                <a:hlinkClick r:id="rId2"/>
              </a:rPr>
              <a:t>methodology</a:t>
            </a:r>
            <a:r>
              <a:rPr lang="en-US" sz="1800" dirty="0" smtClean="0"/>
              <a:t> </a:t>
            </a:r>
            <a:endParaRPr lang="en-US" dirty="0"/>
          </a:p>
        </p:txBody>
      </p:sp>
      <p:pic>
        <p:nvPicPr>
          <p:cNvPr id="4" name="Google Shape;842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705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Conway’s Law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Any organization that designs a system will inevitably produce a design whose structure is a copy of the organization’s communication structure. </a:t>
            </a:r>
          </a:p>
          <a:p>
            <a:pPr marL="0" indent="0">
              <a:buNone/>
            </a:pPr>
            <a:r>
              <a:rPr lang="en-US" dirty="0" smtClean="0"/>
              <a:t>		Melvin </a:t>
            </a:r>
            <a:r>
              <a:rPr lang="en-US" dirty="0"/>
              <a:t>Conway, </a:t>
            </a:r>
            <a:r>
              <a:rPr lang="en-US" i="1" dirty="0"/>
              <a:t>How Do Committees Invent?</a:t>
            </a:r>
            <a:r>
              <a:rPr lang="en-US" dirty="0"/>
              <a:t>, </a:t>
            </a:r>
            <a:r>
              <a:rPr lang="en-US" dirty="0" smtClean="0"/>
              <a:t>			</a:t>
            </a:r>
            <a:r>
              <a:rPr lang="en-US" dirty="0" err="1" smtClean="0"/>
              <a:t>Datamation</a:t>
            </a:r>
            <a:r>
              <a:rPr lang="en-US" dirty="0" smtClean="0"/>
              <a:t> </a:t>
            </a:r>
            <a:r>
              <a:rPr lang="en-US" dirty="0"/>
              <a:t>Apr 1968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://www.melconway.com/law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Popularized and named by Fred Brooks in </a:t>
            </a:r>
            <a:r>
              <a:rPr lang="en-US" i="1" dirty="0"/>
              <a:t>The Mythical Man-Month</a:t>
            </a:r>
            <a:r>
              <a:rPr lang="en-US" dirty="0"/>
              <a:t>: “If you have four groups working on a compiler, you’ll get a 4-pass compiler.”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Software Development Lifecycle</a:t>
            </a:r>
          </a:p>
          <a:p>
            <a:r>
              <a:rPr lang="en-US" dirty="0" smtClean="0"/>
              <a:t>Registries</a:t>
            </a:r>
          </a:p>
          <a:p>
            <a:r>
              <a:rPr lang="en-US" dirty="0" smtClean="0"/>
              <a:t>Design Governance</a:t>
            </a:r>
          </a:p>
          <a:p>
            <a:r>
              <a:rPr lang="en-US" dirty="0" smtClean="0"/>
              <a:t>Runtime Governance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4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08" y="29304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Software Development Lifecycle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59" y="1324303"/>
            <a:ext cx="4830945" cy="466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97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954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Not that </a:t>
            </a:r>
            <a:br>
              <a:rPr lang="en-US" dirty="0" smtClean="0"/>
            </a:br>
            <a:r>
              <a:rPr lang="en-US" dirty="0" smtClean="0"/>
              <a:t>simple!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36" y="251367"/>
            <a:ext cx="3070398" cy="54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6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governance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i="1" dirty="0"/>
              <a:t>V</a:t>
            </a:r>
            <a:r>
              <a:rPr lang="en-US" i="1" dirty="0" smtClean="0"/>
              <a:t>isions</a:t>
            </a:r>
            <a:r>
              <a:rPr lang="en-US" i="1" dirty="0"/>
              <a:t>, objectives, business case, funding model </a:t>
            </a:r>
            <a:endParaRPr lang="en-US" i="1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hy </a:t>
            </a:r>
            <a:r>
              <a:rPr lang="en-US" dirty="0"/>
              <a:t>are we doing this? </a:t>
            </a:r>
            <a:r>
              <a:rPr lang="en-US" dirty="0" smtClean="0"/>
              <a:t>How </a:t>
            </a:r>
            <a:r>
              <a:rPr lang="en-US" dirty="0"/>
              <a:t>will we pay for </a:t>
            </a:r>
            <a:r>
              <a:rPr lang="en-US" dirty="0" smtClean="0"/>
              <a:t>it?</a:t>
            </a:r>
          </a:p>
          <a:p>
            <a:pPr lvl="1"/>
            <a:r>
              <a:rPr lang="en-US" i="1" dirty="0"/>
              <a:t>R</a:t>
            </a:r>
            <a:r>
              <a:rPr lang="en-US" i="1" dirty="0" smtClean="0"/>
              <a:t>eference </a:t>
            </a:r>
            <a:r>
              <a:rPr lang="en-US" i="1" dirty="0"/>
              <a:t>architecture</a:t>
            </a:r>
            <a:br>
              <a:rPr lang="en-US" i="1" dirty="0"/>
            </a:br>
            <a:r>
              <a:rPr lang="en-US" dirty="0"/>
              <a:t>F</a:t>
            </a:r>
            <a:r>
              <a:rPr lang="en-US" dirty="0" smtClean="0"/>
              <a:t>undamental </a:t>
            </a:r>
            <a:r>
              <a:rPr lang="en-US" dirty="0"/>
              <a:t>decisions: preferred technology, message e</a:t>
            </a:r>
            <a:r>
              <a:rPr lang="en-US" dirty="0" smtClean="0"/>
              <a:t>xchange </a:t>
            </a:r>
            <a:r>
              <a:rPr lang="en-US" dirty="0"/>
              <a:t>patterns, </a:t>
            </a:r>
            <a:r>
              <a:rPr lang="en-US" dirty="0" err="1"/>
              <a:t>metamodel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/>
              <a:t>R</a:t>
            </a:r>
            <a:r>
              <a:rPr lang="en-US" i="1" dirty="0" smtClean="0"/>
              <a:t>ules </a:t>
            </a:r>
            <a:r>
              <a:rPr lang="en-US" i="1" dirty="0"/>
              <a:t>and </a:t>
            </a:r>
            <a:r>
              <a:rPr lang="en-US" i="1" dirty="0" smtClean="0"/>
              <a:t>responsibilities</a:t>
            </a:r>
          </a:p>
          <a:p>
            <a:pPr lvl="1"/>
            <a:r>
              <a:rPr lang="en-US" dirty="0" smtClean="0"/>
              <a:t>who </a:t>
            </a:r>
            <a:r>
              <a:rPr lang="en-US" dirty="0"/>
              <a:t>drives and cares about issues </a:t>
            </a:r>
            <a:endParaRPr lang="en-US" dirty="0" smtClean="0"/>
          </a:p>
          <a:p>
            <a:r>
              <a:rPr lang="en-US" i="1" dirty="0" smtClean="0"/>
              <a:t>Policies</a:t>
            </a:r>
            <a:r>
              <a:rPr lang="en-US" i="1" dirty="0"/>
              <a:t>, standards, formats, processes, </a:t>
            </a:r>
            <a:r>
              <a:rPr lang="en-US" i="1" dirty="0" smtClean="0"/>
              <a:t>lifecycles</a:t>
            </a:r>
          </a:p>
          <a:p>
            <a:pPr lvl="1"/>
            <a:r>
              <a:rPr lang="en-US" dirty="0" smtClean="0"/>
              <a:t>decide </a:t>
            </a:r>
            <a:r>
              <a:rPr lang="en-US" dirty="0"/>
              <a:t>and document, in standard notations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68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Governance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i="1" dirty="0" smtClean="0"/>
              <a:t>Documentation</a:t>
            </a:r>
            <a:endParaRPr lang="en-US" i="1" dirty="0"/>
          </a:p>
          <a:p>
            <a:pPr lvl="1"/>
            <a:r>
              <a:rPr lang="en-US" dirty="0" smtClean="0"/>
              <a:t>important </a:t>
            </a:r>
            <a:r>
              <a:rPr lang="en-US" dirty="0"/>
              <a:t>for transparency; promotes non-technical issues </a:t>
            </a:r>
            <a:endParaRPr lang="en-US" dirty="0" smtClean="0"/>
          </a:p>
          <a:p>
            <a:r>
              <a:rPr lang="en-US" i="1" dirty="0"/>
              <a:t>S</a:t>
            </a:r>
            <a:r>
              <a:rPr lang="en-US" i="1" dirty="0" smtClean="0"/>
              <a:t>ervice management</a:t>
            </a:r>
          </a:p>
          <a:p>
            <a:pPr lvl="1"/>
            <a:r>
              <a:rPr lang="en-US" dirty="0" smtClean="0"/>
              <a:t>repositories </a:t>
            </a:r>
            <a:r>
              <a:rPr lang="en-US" dirty="0"/>
              <a:t>and registries for services and contracts </a:t>
            </a:r>
            <a:endParaRPr lang="en-US" dirty="0" smtClean="0"/>
          </a:p>
          <a:p>
            <a:r>
              <a:rPr lang="en-US" i="1" dirty="0" smtClean="0"/>
              <a:t>Monitoring</a:t>
            </a:r>
            <a:endParaRPr lang="en-US" i="1" dirty="0"/>
          </a:p>
          <a:p>
            <a:pPr lvl="1"/>
            <a:r>
              <a:rPr lang="en-US" dirty="0" smtClean="0"/>
              <a:t>conformance </a:t>
            </a:r>
            <a:r>
              <a:rPr lang="en-US" dirty="0"/>
              <a:t>to policies, meeting SLAs, preparing for </a:t>
            </a:r>
            <a:r>
              <a:rPr lang="en-US" dirty="0" smtClean="0"/>
              <a:t>withdrawal </a:t>
            </a:r>
          </a:p>
          <a:p>
            <a:r>
              <a:rPr lang="en-US" i="1" dirty="0"/>
              <a:t>C</a:t>
            </a:r>
            <a:r>
              <a:rPr lang="en-US" i="1" dirty="0" smtClean="0"/>
              <a:t>hange </a:t>
            </a:r>
            <a:r>
              <a:rPr lang="en-US" i="1" dirty="0"/>
              <a:t>and configuration management </a:t>
            </a:r>
            <a:endParaRPr lang="en-US" i="1" dirty="0" smtClean="0"/>
          </a:p>
          <a:p>
            <a:pPr lvl="1"/>
            <a:r>
              <a:rPr lang="en-US" dirty="0" smtClean="0"/>
              <a:t>Code lifecycle, </a:t>
            </a:r>
            <a:r>
              <a:rPr lang="en-US" dirty="0" err="1" smtClean="0"/>
              <a:t>DevOps</a:t>
            </a:r>
            <a:r>
              <a:rPr lang="en-US" dirty="0" smtClean="0"/>
              <a:t>, SOA, the intersection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2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Establishing 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i="1" dirty="0" smtClean="0"/>
              <a:t>Developer</a:t>
            </a:r>
            <a:r>
              <a:rPr lang="en-US" i="1" dirty="0"/>
              <a:t>-driven, grass-</a:t>
            </a:r>
            <a:r>
              <a:rPr lang="en-US" i="1" dirty="0" smtClean="0"/>
              <a:t>roots</a:t>
            </a:r>
          </a:p>
          <a:p>
            <a:pPr lvl="1"/>
            <a:r>
              <a:rPr lang="en-US" dirty="0" smtClean="0"/>
              <a:t>leads </a:t>
            </a:r>
            <a:r>
              <a:rPr lang="en-US" dirty="0"/>
              <a:t>to technological experience; likely to be uncoordinated </a:t>
            </a:r>
          </a:p>
          <a:p>
            <a:r>
              <a:rPr lang="en-US" i="1" dirty="0" smtClean="0"/>
              <a:t>Business</a:t>
            </a:r>
            <a:r>
              <a:rPr lang="en-US" i="1" dirty="0"/>
              <a:t>-</a:t>
            </a:r>
            <a:r>
              <a:rPr lang="en-US" i="1" dirty="0" smtClean="0"/>
              <a:t>driven</a:t>
            </a:r>
          </a:p>
          <a:p>
            <a:pPr lvl="1"/>
            <a:r>
              <a:rPr lang="en-US" dirty="0" smtClean="0"/>
              <a:t>proof </a:t>
            </a:r>
            <a:r>
              <a:rPr lang="en-US" dirty="0"/>
              <a:t>of concept helps adoption; limited benefit from early </a:t>
            </a:r>
            <a:r>
              <a:rPr lang="en-US" dirty="0" smtClean="0"/>
              <a:t>projects </a:t>
            </a:r>
            <a:endParaRPr lang="en-US" dirty="0"/>
          </a:p>
          <a:p>
            <a:r>
              <a:rPr lang="en-US" i="1" dirty="0" smtClean="0"/>
              <a:t>IT</a:t>
            </a:r>
            <a:r>
              <a:rPr lang="en-US" i="1" dirty="0"/>
              <a:t>-</a:t>
            </a:r>
            <a:r>
              <a:rPr lang="en-US" i="1" dirty="0" smtClean="0"/>
              <a:t>driven</a:t>
            </a:r>
          </a:p>
          <a:p>
            <a:pPr lvl="1"/>
            <a:r>
              <a:rPr lang="en-US" dirty="0" smtClean="0"/>
              <a:t>effective </a:t>
            </a:r>
            <a:r>
              <a:rPr lang="en-US" dirty="0"/>
              <a:t>for infrastructure; focus on technical aspects </a:t>
            </a:r>
          </a:p>
          <a:p>
            <a:r>
              <a:rPr lang="en-US" i="1" dirty="0" smtClean="0"/>
              <a:t>Management</a:t>
            </a:r>
            <a:r>
              <a:rPr lang="en-US" i="1" dirty="0"/>
              <a:t>-</a:t>
            </a:r>
            <a:r>
              <a:rPr lang="en-US" i="1" dirty="0" smtClean="0"/>
              <a:t>driven</a:t>
            </a:r>
          </a:p>
          <a:p>
            <a:pPr lvl="1"/>
            <a:r>
              <a:rPr lang="en-US" dirty="0" smtClean="0"/>
              <a:t>top</a:t>
            </a:r>
            <a:r>
              <a:rPr lang="en-US" dirty="0"/>
              <a:t>-</a:t>
            </a:r>
            <a:r>
              <a:rPr lang="en-US" dirty="0" smtClean="0"/>
              <a:t>down coordinated</a:t>
            </a:r>
            <a:r>
              <a:rPr lang="en-US" dirty="0"/>
              <a:t>, driven by business priorities; expensive, </a:t>
            </a:r>
            <a:r>
              <a:rPr lang="en-US" dirty="0" smtClean="0"/>
              <a:t>disruptive</a:t>
            </a:r>
            <a:r>
              <a:rPr lang="en-US" dirty="0"/>
              <a:t>, risky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60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Registry, </a:t>
            </a:r>
            <a:r>
              <a:rPr lang="en-US" dirty="0" err="1" smtClean="0"/>
              <a:t>DevOps</a:t>
            </a:r>
            <a:r>
              <a:rPr lang="en-US" dirty="0" smtClean="0"/>
              <a:t>, SCM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Want a holistic flow between:</a:t>
            </a:r>
          </a:p>
          <a:p>
            <a:pPr lvl="1"/>
            <a:r>
              <a:rPr lang="en-US" dirty="0" smtClean="0"/>
              <a:t>The Source Code Management (CVS, SVN, </a:t>
            </a:r>
            <a:r>
              <a:rPr lang="en-US" dirty="0" err="1" smtClean="0"/>
              <a:t>Git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build and test environment</a:t>
            </a:r>
          </a:p>
          <a:p>
            <a:pPr lvl="2"/>
            <a:r>
              <a:rPr lang="en-US" dirty="0" smtClean="0"/>
              <a:t>Hudson, Jenkins, Bamboo</a:t>
            </a:r>
          </a:p>
          <a:p>
            <a:pPr lvl="2"/>
            <a:r>
              <a:rPr lang="en-US" dirty="0" smtClean="0"/>
              <a:t>Selenium, </a:t>
            </a:r>
            <a:r>
              <a:rPr lang="en-US" dirty="0" err="1" smtClean="0"/>
              <a:t>JUnit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The production management process</a:t>
            </a:r>
          </a:p>
          <a:p>
            <a:pPr lvl="2"/>
            <a:r>
              <a:rPr lang="en-US" dirty="0" err="1" smtClean="0"/>
              <a:t>DevOps</a:t>
            </a:r>
            <a:r>
              <a:rPr lang="en-US" dirty="0" smtClean="0"/>
              <a:t>, Puppet, Chef</a:t>
            </a:r>
          </a:p>
          <a:p>
            <a:pPr lvl="1"/>
            <a:r>
              <a:rPr lang="en-US" dirty="0" smtClean="0"/>
              <a:t>The design time registry</a:t>
            </a:r>
          </a:p>
          <a:p>
            <a:pPr lvl="2"/>
            <a:r>
              <a:rPr lang="en-US" dirty="0" smtClean="0"/>
              <a:t>API Management</a:t>
            </a:r>
          </a:p>
          <a:p>
            <a:pPr lvl="1"/>
            <a:r>
              <a:rPr lang="en-US" dirty="0" smtClean="0"/>
              <a:t>The runtime registry</a:t>
            </a:r>
          </a:p>
          <a:p>
            <a:pPr lvl="2"/>
            <a:r>
              <a:rPr lang="en-US" dirty="0" smtClean="0"/>
              <a:t>Consul, </a:t>
            </a:r>
            <a:r>
              <a:rPr lang="en-US" dirty="0" err="1" smtClean="0"/>
              <a:t>etcd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088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Governance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Discovery</a:t>
            </a:r>
          </a:p>
          <a:p>
            <a:pPr lvl="1"/>
            <a:r>
              <a:rPr lang="en-US" dirty="0" smtClean="0"/>
              <a:t>Finding services at runtime</a:t>
            </a:r>
          </a:p>
          <a:p>
            <a:r>
              <a:rPr lang="en-US" dirty="0" smtClean="0"/>
              <a:t>Managing SLAs</a:t>
            </a:r>
          </a:p>
          <a:p>
            <a:pPr lvl="1"/>
            <a:r>
              <a:rPr lang="en-US" dirty="0" smtClean="0"/>
              <a:t>Service Mesh, Blue-Green, Canary</a:t>
            </a:r>
          </a:p>
          <a:p>
            <a:r>
              <a:rPr lang="en-US" dirty="0" smtClean="0"/>
              <a:t>Correlation and Tracing</a:t>
            </a:r>
          </a:p>
          <a:p>
            <a:pPr lvl="1"/>
            <a:r>
              <a:rPr lang="en-US" dirty="0" err="1" smtClean="0"/>
              <a:t>Zipkin</a:t>
            </a:r>
            <a:r>
              <a:rPr lang="en-US" dirty="0" smtClean="0"/>
              <a:t>, Jaeger</a:t>
            </a:r>
          </a:p>
          <a:p>
            <a:r>
              <a:rPr lang="en-US" dirty="0" err="1" smtClean="0"/>
              <a:t>Observability</a:t>
            </a:r>
            <a:endParaRPr lang="en-US" dirty="0" smtClean="0"/>
          </a:p>
          <a:p>
            <a:pPr lvl="1"/>
            <a:r>
              <a:rPr lang="en-US" dirty="0" smtClean="0"/>
              <a:t>Log management, Monitoring, Metrics</a:t>
            </a:r>
          </a:p>
          <a:p>
            <a:r>
              <a:rPr lang="en-US" dirty="0" smtClean="0"/>
              <a:t>Acting on situations</a:t>
            </a:r>
          </a:p>
          <a:p>
            <a:pPr lvl="1"/>
            <a:r>
              <a:rPr lang="en-US" dirty="0" smtClean="0"/>
              <a:t>Autonomous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3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2179"/>
            <a:ext cx="9144000" cy="2685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982" y="348605"/>
            <a:ext cx="5632741" cy="381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13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/ Metrics</a:t>
            </a:r>
            <a:endParaRPr lang="en-US" dirty="0"/>
          </a:p>
        </p:txBody>
      </p:sp>
      <p:pic>
        <p:nvPicPr>
          <p:cNvPr id="4" name="Google Shape;372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769" y="1417638"/>
            <a:ext cx="7811488" cy="4390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9249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Tracing</a:t>
            </a:r>
            <a:endParaRPr lang="en-US" dirty="0"/>
          </a:p>
        </p:txBody>
      </p:sp>
      <p:pic>
        <p:nvPicPr>
          <p:cNvPr id="4" name="Google Shape;366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9835" y="1417637"/>
            <a:ext cx="7431980" cy="4437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515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SOA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31" y="1417638"/>
            <a:ext cx="6917691" cy="441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8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“Shift to the Left”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each project with: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 / SCM</a:t>
            </a:r>
          </a:p>
          <a:p>
            <a:pPr lvl="1"/>
            <a:r>
              <a:rPr lang="en-US" dirty="0" smtClean="0"/>
              <a:t>Build / Test</a:t>
            </a:r>
          </a:p>
          <a:p>
            <a:pPr lvl="1"/>
            <a:r>
              <a:rPr lang="en-US" dirty="0" err="1" smtClean="0"/>
              <a:t>DevOps</a:t>
            </a:r>
            <a:endParaRPr lang="en-US" dirty="0" smtClean="0"/>
          </a:p>
          <a:p>
            <a:pPr lvl="1"/>
            <a:r>
              <a:rPr lang="en-US" dirty="0" smtClean="0"/>
              <a:t>Cloud Orchestration</a:t>
            </a:r>
          </a:p>
          <a:p>
            <a:pPr lvl="1"/>
            <a:r>
              <a:rPr lang="en-US" dirty="0" err="1" smtClean="0"/>
              <a:t>Observability</a:t>
            </a:r>
            <a:endParaRPr lang="en-US" dirty="0" smtClean="0"/>
          </a:p>
          <a:p>
            <a:pPr lvl="1"/>
            <a:r>
              <a:rPr lang="en-US" dirty="0" err="1" smtClean="0"/>
              <a:t>GitOps</a:t>
            </a:r>
            <a:endParaRPr lang="en-US" dirty="0" smtClean="0"/>
          </a:p>
          <a:p>
            <a:pPr lvl="1"/>
            <a:r>
              <a:rPr lang="en-US" dirty="0" err="1"/>
              <a:t>e</a:t>
            </a:r>
            <a:r>
              <a:rPr lang="en-US" dirty="0" err="1" smtClean="0"/>
              <a:t>tc</a:t>
            </a:r>
            <a:endParaRPr lang="en-US" dirty="0" smtClean="0"/>
          </a:p>
          <a:p>
            <a:r>
              <a:rPr lang="en-US" dirty="0" smtClean="0"/>
              <a:t>Then start writing code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437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3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7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SOA has an impact on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efactoring </a:t>
            </a:r>
            <a:r>
              <a:rPr lang="en-US" dirty="0"/>
              <a:t>of fiefdoms:</a:t>
            </a:r>
            <a:br>
              <a:rPr lang="en-US" dirty="0"/>
            </a:br>
            <a:r>
              <a:rPr lang="en-US" b="1" dirty="0"/>
              <a:t>– </a:t>
            </a:r>
            <a:r>
              <a:rPr lang="en-US" dirty="0"/>
              <a:t>backend departments</a:t>
            </a:r>
            <a:br>
              <a:rPr lang="en-US" dirty="0"/>
            </a:br>
            <a:r>
              <a:rPr lang="en-US" b="1" dirty="0"/>
              <a:t>– </a:t>
            </a:r>
            <a:r>
              <a:rPr lang="en-US" dirty="0"/>
              <a:t>cross-domain departments </a:t>
            </a:r>
            <a:r>
              <a:rPr lang="en-US" b="1" dirty="0"/>
              <a:t>– </a:t>
            </a:r>
            <a:r>
              <a:rPr lang="en-US" dirty="0"/>
              <a:t>frontend departments</a:t>
            </a:r>
            <a:br>
              <a:rPr lang="en-US" dirty="0"/>
            </a:br>
            <a:r>
              <a:rPr lang="en-US" b="1" dirty="0"/>
              <a:t>– </a:t>
            </a:r>
            <a:r>
              <a:rPr lang="en-US" dirty="0"/>
              <a:t>“solutions managers” </a:t>
            </a:r>
          </a:p>
          <a:p>
            <a:r>
              <a:rPr lang="en-US" dirty="0"/>
              <a:t>R</a:t>
            </a:r>
            <a:r>
              <a:rPr lang="en-US" dirty="0" smtClean="0"/>
              <a:t>equires </a:t>
            </a:r>
            <a:r>
              <a:rPr lang="en-US" dirty="0"/>
              <a:t>collaboration and trust </a:t>
            </a:r>
          </a:p>
          <a:p>
            <a:r>
              <a:rPr lang="en-US" dirty="0" smtClean="0"/>
              <a:t>May change the funding model</a:t>
            </a:r>
          </a:p>
          <a:p>
            <a:pPr lvl="1"/>
            <a:r>
              <a:rPr lang="en-US" dirty="0" smtClean="0"/>
              <a:t>That will pull in resistance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6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01;p81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5" name="Google Shape;302;p8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303;p8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6666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217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8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Quicksand Regular"/>
                <a:cs typeface="Quicksand Regular"/>
              </a:rPr>
              <a:t>Developer Flow</a:t>
            </a:r>
            <a:endParaRPr lang="en-US" sz="5400" dirty="0">
              <a:latin typeface="Quicksand Regular"/>
              <a:cs typeface="Quicksan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880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88"/>
          <p:cNvPicPr preferRelativeResize="0"/>
          <p:nvPr/>
        </p:nvPicPr>
        <p:blipFill rotWithShape="1">
          <a:blip r:embed="rId3">
            <a:alphaModFix/>
          </a:blip>
          <a:srcRect l="15439" r="14881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88"/>
          <p:cNvSpPr txBox="1">
            <a:spLocks noGrp="1"/>
          </p:cNvSpPr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705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The wrong organization interrupts flow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8780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467</Words>
  <Application>Microsoft Macintosh PowerPoint</Application>
  <PresentationFormat>On-screen Show (4:3)</PresentationFormat>
  <Paragraphs>126</Paragraphs>
  <Slides>31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Organisation, Governance and Methodology</vt:lpstr>
      <vt:lpstr>Contents</vt:lpstr>
      <vt:lpstr>Before SOA</vt:lpstr>
      <vt:lpstr>With SOA</vt:lpstr>
      <vt:lpstr>SOA has an impact on organization</vt:lpstr>
      <vt:lpstr>PowerPoint Presentation</vt:lpstr>
      <vt:lpstr>PowerPoint Presentation</vt:lpstr>
      <vt:lpstr>PowerPoint Presentation</vt:lpstr>
      <vt:lpstr>The wrong organization interrupts flow</vt:lpstr>
      <vt:lpstr>PowerPoint Presentation</vt:lpstr>
      <vt:lpstr>PowerPoint Presentation</vt:lpstr>
      <vt:lpstr>  Complex processes interrupt flow</vt:lpstr>
      <vt:lpstr>The Agile Manifesto</vt:lpstr>
      <vt:lpstr>What is a “self-organizing” team?</vt:lpstr>
      <vt:lpstr>Self Organizing Teams</vt:lpstr>
      <vt:lpstr>PowerPoint Presentation</vt:lpstr>
      <vt:lpstr>PowerPoint Presentation</vt:lpstr>
      <vt:lpstr>Reference Methodology https://github.com/wso2/reference-methodology </vt:lpstr>
      <vt:lpstr>Conway’s Law</vt:lpstr>
      <vt:lpstr>Software Development Lifecycle</vt:lpstr>
      <vt:lpstr>Not that  simple! </vt:lpstr>
      <vt:lpstr>High level governance</vt:lpstr>
      <vt:lpstr>Technical Governance</vt:lpstr>
      <vt:lpstr>Establishing SOA</vt:lpstr>
      <vt:lpstr>Registry, DevOps, SCM</vt:lpstr>
      <vt:lpstr>Runtime Governance</vt:lpstr>
      <vt:lpstr>PowerPoint Presentation</vt:lpstr>
      <vt:lpstr>Monitoring / Metrics</vt:lpstr>
      <vt:lpstr>Tracing</vt:lpstr>
      <vt:lpstr>“Shift to the Left”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322</cp:revision>
  <dcterms:created xsi:type="dcterms:W3CDTF">2012-03-07T10:41:54Z</dcterms:created>
  <dcterms:modified xsi:type="dcterms:W3CDTF">2018-11-28T20:08:28Z</dcterms:modified>
</cp:coreProperties>
</file>